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305" r:id="rId3"/>
    <p:sldId id="327" r:id="rId4"/>
    <p:sldId id="355" r:id="rId5"/>
    <p:sldId id="344" r:id="rId6"/>
    <p:sldId id="346" r:id="rId7"/>
    <p:sldId id="347" r:id="rId8"/>
    <p:sldId id="348" r:id="rId9"/>
    <p:sldId id="349" r:id="rId10"/>
    <p:sldId id="350" r:id="rId11"/>
    <p:sldId id="351" r:id="rId12"/>
    <p:sldId id="328" r:id="rId13"/>
    <p:sldId id="352" r:id="rId14"/>
    <p:sldId id="331" r:id="rId15"/>
    <p:sldId id="362" r:id="rId16"/>
    <p:sldId id="332" r:id="rId17"/>
    <p:sldId id="353" r:id="rId18"/>
    <p:sldId id="354" r:id="rId19"/>
    <p:sldId id="334" r:id="rId20"/>
    <p:sldId id="336" r:id="rId21"/>
    <p:sldId id="335" r:id="rId22"/>
    <p:sldId id="329" r:id="rId23"/>
    <p:sldId id="330" r:id="rId24"/>
    <p:sldId id="333" r:id="rId25"/>
    <p:sldId id="337" r:id="rId26"/>
    <p:sldId id="357" r:id="rId27"/>
    <p:sldId id="358" r:id="rId28"/>
    <p:sldId id="359" r:id="rId29"/>
    <p:sldId id="360" r:id="rId30"/>
    <p:sldId id="361" r:id="rId31"/>
    <p:sldId id="338" r:id="rId32"/>
    <p:sldId id="339" r:id="rId33"/>
    <p:sldId id="340" r:id="rId34"/>
    <p:sldId id="341" r:id="rId35"/>
    <p:sldId id="342" r:id="rId36"/>
    <p:sldId id="343" r:id="rId37"/>
    <p:sldId id="323" r:id="rId38"/>
    <p:sldId id="324" r:id="rId39"/>
    <p:sldId id="326" r:id="rId40"/>
    <p:sldId id="325" r:id="rId41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8" d="100"/>
          <a:sy n="98" d="100"/>
        </p:scale>
        <p:origin x="341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4/30/2021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4/30/2021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4/30/2021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4/30/2021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4/30/2021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1076325" cy="5295900"/>
          </a:xfrm>
          <a:custGeom>
            <a:avLst/>
            <a:gdLst/>
            <a:ahLst/>
            <a:cxnLst/>
            <a:rect l="l" t="t" r="r" b="b"/>
            <a:pathLst>
              <a:path w="1076325" h="5295900">
                <a:moveTo>
                  <a:pt x="1076325" y="0"/>
                </a:moveTo>
                <a:lnTo>
                  <a:pt x="818388" y="0"/>
                </a:lnTo>
                <a:lnTo>
                  <a:pt x="0" y="4976495"/>
                </a:lnTo>
                <a:lnTo>
                  <a:pt x="0" y="5262499"/>
                </a:lnTo>
                <a:lnTo>
                  <a:pt x="200621" y="5295900"/>
                </a:lnTo>
                <a:lnTo>
                  <a:pt x="1076325" y="0"/>
                </a:lnTo>
                <a:close/>
              </a:path>
            </a:pathLst>
          </a:custGeom>
          <a:solidFill>
            <a:srgbClr val="2FAC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762000" cy="4629150"/>
          </a:xfrm>
          <a:custGeom>
            <a:avLst/>
            <a:gdLst/>
            <a:ahLst/>
            <a:cxnLst/>
            <a:rect l="l" t="t" r="r" b="b"/>
            <a:pathLst>
              <a:path w="762000" h="4629150">
                <a:moveTo>
                  <a:pt x="762000" y="0"/>
                </a:moveTo>
                <a:lnTo>
                  <a:pt x="506933" y="0"/>
                </a:lnTo>
                <a:lnTo>
                  <a:pt x="0" y="3079750"/>
                </a:lnTo>
                <a:lnTo>
                  <a:pt x="0" y="4629150"/>
                </a:lnTo>
                <a:lnTo>
                  <a:pt x="762000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5667375"/>
            <a:ext cx="904875" cy="1190625"/>
          </a:xfrm>
          <a:custGeom>
            <a:avLst/>
            <a:gdLst/>
            <a:ahLst/>
            <a:cxnLst/>
            <a:rect l="l" t="t" r="r" b="b"/>
            <a:pathLst>
              <a:path w="904875" h="1190625">
                <a:moveTo>
                  <a:pt x="0" y="0"/>
                </a:moveTo>
                <a:lnTo>
                  <a:pt x="0" y="18973"/>
                </a:lnTo>
                <a:lnTo>
                  <a:pt x="852576" y="1190625"/>
                </a:lnTo>
                <a:lnTo>
                  <a:pt x="904875" y="1190625"/>
                </a:lnTo>
                <a:lnTo>
                  <a:pt x="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0" y="5295900"/>
            <a:ext cx="1485900" cy="1562100"/>
          </a:xfrm>
          <a:custGeom>
            <a:avLst/>
            <a:gdLst/>
            <a:ahLst/>
            <a:cxnLst/>
            <a:rect l="l" t="t" r="r" b="b"/>
            <a:pathLst>
              <a:path w="1485900" h="1562100">
                <a:moveTo>
                  <a:pt x="0" y="0"/>
                </a:moveTo>
                <a:lnTo>
                  <a:pt x="0" y="4825"/>
                </a:lnTo>
                <a:lnTo>
                  <a:pt x="1428750" y="1562100"/>
                </a:lnTo>
                <a:lnTo>
                  <a:pt x="1485900" y="1562100"/>
                </a:lnTo>
                <a:lnTo>
                  <a:pt x="0" y="0"/>
                </a:lnTo>
                <a:close/>
              </a:path>
            </a:pathLst>
          </a:custGeom>
          <a:solidFill>
            <a:srgbClr val="0C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5257800"/>
            <a:ext cx="2133600" cy="1600200"/>
          </a:xfrm>
          <a:custGeom>
            <a:avLst/>
            <a:gdLst/>
            <a:ahLst/>
            <a:cxnLst/>
            <a:rect l="l" t="t" r="r" b="b"/>
            <a:pathLst>
              <a:path w="2133600" h="1600200">
                <a:moveTo>
                  <a:pt x="0" y="0"/>
                </a:moveTo>
                <a:lnTo>
                  <a:pt x="0" y="38100"/>
                </a:lnTo>
                <a:lnTo>
                  <a:pt x="1488567" y="1600200"/>
                </a:lnTo>
                <a:lnTo>
                  <a:pt x="2133600" y="1600200"/>
                </a:lnTo>
                <a:lnTo>
                  <a:pt x="200177" y="33400"/>
                </a:lnTo>
                <a:lnTo>
                  <a:pt x="0" y="0"/>
                </a:lnTo>
                <a:close/>
              </a:path>
            </a:pathLst>
          </a:custGeom>
          <a:solidFill>
            <a:srgbClr val="1286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0" y="5362575"/>
            <a:ext cx="1381125" cy="1495425"/>
          </a:xfrm>
          <a:custGeom>
            <a:avLst/>
            <a:gdLst/>
            <a:ahLst/>
            <a:cxnLst/>
            <a:rect l="l" t="t" r="r" b="b"/>
            <a:pathLst>
              <a:path w="1381125" h="1495425">
                <a:moveTo>
                  <a:pt x="0" y="0"/>
                </a:moveTo>
                <a:lnTo>
                  <a:pt x="0" y="303834"/>
                </a:lnTo>
                <a:lnTo>
                  <a:pt x="908545" y="1495425"/>
                </a:lnTo>
                <a:lnTo>
                  <a:pt x="1381125" y="1495425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83154" y="225805"/>
            <a:ext cx="4377690" cy="6324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37552" y="2584767"/>
            <a:ext cx="7668894" cy="29578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4/30/2021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00025" y="0"/>
            <a:ext cx="3533775" cy="6858000"/>
            <a:chOff x="200025" y="0"/>
            <a:chExt cx="3781425" cy="6858000"/>
          </a:xfrm>
        </p:grpSpPr>
        <p:sp>
          <p:nvSpPr>
            <p:cNvPr id="4" name="object 4"/>
            <p:cNvSpPr/>
            <p:nvPr/>
          </p:nvSpPr>
          <p:spPr>
            <a:xfrm>
              <a:off x="638175" y="0"/>
              <a:ext cx="1371600" cy="3971925"/>
            </a:xfrm>
            <a:custGeom>
              <a:avLst/>
              <a:gdLst/>
              <a:ahLst/>
              <a:cxnLst/>
              <a:rect l="l" t="t" r="r" b="b"/>
              <a:pathLst>
                <a:path w="1371600" h="3971925">
                  <a:moveTo>
                    <a:pt x="1371600" y="0"/>
                  </a:moveTo>
                  <a:lnTo>
                    <a:pt x="988822" y="0"/>
                  </a:lnTo>
                  <a:lnTo>
                    <a:pt x="0" y="3881374"/>
                  </a:lnTo>
                  <a:lnTo>
                    <a:pt x="363639" y="3971925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2F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0025" y="0"/>
              <a:ext cx="1343025" cy="3867150"/>
            </a:xfrm>
            <a:custGeom>
              <a:avLst/>
              <a:gdLst/>
              <a:ahLst/>
              <a:cxnLst/>
              <a:rect l="l" t="t" r="r" b="b"/>
              <a:pathLst>
                <a:path w="1343025" h="3867150">
                  <a:moveTo>
                    <a:pt x="1343025" y="0"/>
                  </a:moveTo>
                  <a:lnTo>
                    <a:pt x="960208" y="0"/>
                  </a:lnTo>
                  <a:lnTo>
                    <a:pt x="0" y="3776599"/>
                  </a:lnTo>
                  <a:lnTo>
                    <a:pt x="363664" y="3867150"/>
                  </a:lnTo>
                  <a:lnTo>
                    <a:pt x="1343025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9550" y="3781425"/>
              <a:ext cx="1933575" cy="3076575"/>
            </a:xfrm>
            <a:custGeom>
              <a:avLst/>
              <a:gdLst/>
              <a:ahLst/>
              <a:cxnLst/>
              <a:rect l="l" t="t" r="r" b="b"/>
              <a:pathLst>
                <a:path w="1933575" h="3076575">
                  <a:moveTo>
                    <a:pt x="0" y="0"/>
                  </a:moveTo>
                  <a:lnTo>
                    <a:pt x="1847977" y="3076575"/>
                  </a:lnTo>
                  <a:lnTo>
                    <a:pt x="1933575" y="30765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47700" y="3886200"/>
              <a:ext cx="2371725" cy="2971800"/>
            </a:xfrm>
            <a:custGeom>
              <a:avLst/>
              <a:gdLst/>
              <a:ahLst/>
              <a:cxnLst/>
              <a:rect l="l" t="t" r="r" b="b"/>
              <a:pathLst>
                <a:path w="2371725" h="2971800">
                  <a:moveTo>
                    <a:pt x="0" y="0"/>
                  </a:moveTo>
                  <a:lnTo>
                    <a:pt x="2287651" y="2971800"/>
                  </a:lnTo>
                  <a:lnTo>
                    <a:pt x="2371725" y="297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5A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8175" y="3886200"/>
              <a:ext cx="3343275" cy="2971800"/>
            </a:xfrm>
            <a:custGeom>
              <a:avLst/>
              <a:gdLst/>
              <a:ahLst/>
              <a:cxnLst/>
              <a:rect l="l" t="t" r="r" b="b"/>
              <a:pathLst>
                <a:path w="3343275" h="2971800">
                  <a:moveTo>
                    <a:pt x="0" y="0"/>
                  </a:moveTo>
                  <a:lnTo>
                    <a:pt x="4762" y="4699"/>
                  </a:lnTo>
                  <a:lnTo>
                    <a:pt x="2380361" y="2971800"/>
                  </a:lnTo>
                  <a:lnTo>
                    <a:pt x="3343275" y="2971800"/>
                  </a:lnTo>
                  <a:lnTo>
                    <a:pt x="362292" y="902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8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0025" y="3771900"/>
              <a:ext cx="2667000" cy="3086100"/>
            </a:xfrm>
            <a:custGeom>
              <a:avLst/>
              <a:gdLst/>
              <a:ahLst/>
              <a:cxnLst/>
              <a:rect l="l" t="t" r="r" b="b"/>
              <a:pathLst>
                <a:path w="2667000" h="3086100">
                  <a:moveTo>
                    <a:pt x="0" y="0"/>
                  </a:moveTo>
                  <a:lnTo>
                    <a:pt x="4775" y="4699"/>
                  </a:lnTo>
                  <a:lnTo>
                    <a:pt x="1946148" y="3086100"/>
                  </a:lnTo>
                  <a:lnTo>
                    <a:pt x="2667000" y="3086100"/>
                  </a:lnTo>
                  <a:lnTo>
                    <a:pt x="358038" y="95250"/>
                  </a:lnTo>
                  <a:lnTo>
                    <a:pt x="365233" y="95250"/>
                  </a:lnTo>
                  <a:lnTo>
                    <a:pt x="362813" y="90424"/>
                  </a:lnTo>
                  <a:lnTo>
                    <a:pt x="353263" y="85725"/>
                  </a:lnTo>
                  <a:lnTo>
                    <a:pt x="0" y="0"/>
                  </a:lnTo>
                  <a:close/>
                </a:path>
                <a:path w="2667000" h="3086100">
                  <a:moveTo>
                    <a:pt x="371097" y="106947"/>
                  </a:moveTo>
                  <a:lnTo>
                    <a:pt x="372364" y="109474"/>
                  </a:lnTo>
                  <a:lnTo>
                    <a:pt x="420103" y="176149"/>
                  </a:lnTo>
                  <a:lnTo>
                    <a:pt x="371097" y="106947"/>
                  </a:lnTo>
                  <a:close/>
                </a:path>
                <a:path w="2667000" h="3086100">
                  <a:moveTo>
                    <a:pt x="365233" y="95250"/>
                  </a:moveTo>
                  <a:lnTo>
                    <a:pt x="362813" y="95250"/>
                  </a:lnTo>
                  <a:lnTo>
                    <a:pt x="371097" y="106947"/>
                  </a:lnTo>
                  <a:lnTo>
                    <a:pt x="365233" y="9525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00025" y="3771900"/>
              <a:ext cx="419100" cy="180975"/>
            </a:xfrm>
            <a:custGeom>
              <a:avLst/>
              <a:gdLst/>
              <a:ahLst/>
              <a:cxnLst/>
              <a:rect l="l" t="t" r="r" b="b"/>
              <a:pathLst>
                <a:path w="419100" h="180975">
                  <a:moveTo>
                    <a:pt x="361950" y="95250"/>
                  </a:moveTo>
                  <a:lnTo>
                    <a:pt x="352425" y="90297"/>
                  </a:lnTo>
                  <a:lnTo>
                    <a:pt x="0" y="0"/>
                  </a:lnTo>
                  <a:lnTo>
                    <a:pt x="361950" y="95250"/>
                  </a:lnTo>
                  <a:close/>
                </a:path>
                <a:path w="419100" h="180975">
                  <a:moveTo>
                    <a:pt x="419100" y="180975"/>
                  </a:moveTo>
                  <a:lnTo>
                    <a:pt x="366344" y="95250"/>
                  </a:lnTo>
                  <a:lnTo>
                    <a:pt x="361950" y="95250"/>
                  </a:lnTo>
                  <a:lnTo>
                    <a:pt x="419100" y="180975"/>
                  </a:lnTo>
                  <a:close/>
                </a:path>
              </a:pathLst>
            </a:custGeom>
            <a:solidFill>
              <a:srgbClr val="29A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2057400" y="1295400"/>
            <a:ext cx="6648450" cy="4981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 flipV="1">
            <a:off x="6286246" y="2828870"/>
            <a:ext cx="149288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800">
              <a:latin typeface="Trebuchet MS"/>
              <a:cs typeface="Trebuchet MS"/>
            </a:endParaRP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2383154" y="225805"/>
            <a:ext cx="6227446" cy="1215717"/>
          </a:xfrm>
        </p:spPr>
        <p:txBody>
          <a:bodyPr/>
          <a:lstStyle/>
          <a:p>
            <a:r>
              <a:rPr lang="en-US" b="1" dirty="0"/>
              <a:t>    EMBEDDED SYSTEM </a:t>
            </a:r>
            <a:br>
              <a:rPr lang="en-US" b="1" dirty="0"/>
            </a:br>
            <a:r>
              <a:rPr lang="en-US" b="1" dirty="0"/>
              <a:t>(</a:t>
            </a:r>
            <a:r>
              <a:rPr lang="en-US" b="1" dirty="0" err="1"/>
              <a:t>Arduino</a:t>
            </a:r>
            <a:r>
              <a:rPr lang="en-US" b="1" dirty="0"/>
              <a:t>  microcontroller)</a:t>
            </a:r>
            <a:endParaRPr lang="en-US" dirty="0"/>
          </a:p>
        </p:txBody>
      </p:sp>
      <p:pic>
        <p:nvPicPr>
          <p:cNvPr id="1027" name="Picture 3" descr="C:\Users\PRABU K\Desktop\arduin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-1"/>
            <a:ext cx="9144000" cy="688095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228600"/>
            <a:ext cx="67818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304800"/>
            <a:ext cx="7005637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00213" y="228600"/>
            <a:ext cx="6986587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28788" y="228600"/>
            <a:ext cx="7114705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4963" y="228600"/>
            <a:ext cx="6929437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62100"/>
            <a:ext cx="9096375" cy="5295900"/>
            <a:chOff x="0" y="1562100"/>
            <a:chExt cx="9096375" cy="5295900"/>
          </a:xfrm>
        </p:grpSpPr>
        <p:sp>
          <p:nvSpPr>
            <p:cNvPr id="3" name="object 3"/>
            <p:cNvSpPr/>
            <p:nvPr/>
          </p:nvSpPr>
          <p:spPr>
            <a:xfrm>
              <a:off x="847725" y="1562100"/>
              <a:ext cx="4067175" cy="41529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914900" y="1562100"/>
              <a:ext cx="4181475" cy="42481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21303" y="123824"/>
            <a:ext cx="3203575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5" dirty="0"/>
              <a:t>Arduino</a:t>
            </a:r>
            <a:r>
              <a:rPr spc="-260" dirty="0"/>
              <a:t> </a:t>
            </a:r>
            <a:r>
              <a:rPr spc="-110" dirty="0"/>
              <a:t>Family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9724" y="228600"/>
            <a:ext cx="6924675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152400"/>
            <a:ext cx="6838950" cy="6324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8774" y="228600"/>
            <a:ext cx="6981825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9724" y="228600"/>
            <a:ext cx="6924675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00213" y="228600"/>
            <a:ext cx="6834187" cy="6172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9250" y="228600"/>
            <a:ext cx="699135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9724" y="228600"/>
            <a:ext cx="7077075" cy="6095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304800"/>
            <a:ext cx="68580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4963" y="228600"/>
            <a:ext cx="7005637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5438" y="228600"/>
            <a:ext cx="6938962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5913" y="228600"/>
            <a:ext cx="6872287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1200" y="533400"/>
            <a:ext cx="6172199" cy="62453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b="1" spc="-190" dirty="0"/>
              <a:t>Programming</a:t>
            </a:r>
            <a:endParaRPr b="1" spc="-170" dirty="0"/>
          </a:p>
        </p:txBody>
      </p:sp>
      <p:sp>
        <p:nvSpPr>
          <p:cNvPr id="3" name="object 3"/>
          <p:cNvSpPr txBox="1"/>
          <p:nvPr/>
        </p:nvSpPr>
        <p:spPr>
          <a:xfrm>
            <a:off x="1447800" y="1752600"/>
            <a:ext cx="7015163" cy="4011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55" dirty="0">
                <a:latin typeface="Arial"/>
                <a:cs typeface="Arial"/>
              </a:rPr>
              <a:t>void </a:t>
            </a:r>
            <a:r>
              <a:rPr sz="2400" b="1" spc="-80" dirty="0">
                <a:latin typeface="Trebuchet MS"/>
                <a:cs typeface="Trebuchet MS"/>
              </a:rPr>
              <a:t>setup</a:t>
            </a:r>
            <a:r>
              <a:rPr sz="2400" spc="-80" dirty="0">
                <a:latin typeface="Arial"/>
                <a:cs typeface="Arial"/>
              </a:rPr>
              <a:t>()</a:t>
            </a:r>
            <a:r>
              <a:rPr sz="2400" spc="-280" dirty="0">
                <a:latin typeface="Arial"/>
                <a:cs typeface="Arial"/>
              </a:rPr>
              <a:t> </a:t>
            </a:r>
            <a:endParaRPr lang="en-US" sz="2400" spc="-280" dirty="0">
              <a:latin typeface="Arial"/>
              <a:cs typeface="Arial"/>
            </a:endParaRPr>
          </a:p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85" dirty="0">
                <a:latin typeface="Arial"/>
                <a:cs typeface="Arial"/>
              </a:rPr>
              <a:t>{</a:t>
            </a:r>
            <a:endParaRPr sz="2400" dirty="0">
              <a:latin typeface="Arial"/>
              <a:cs typeface="Arial"/>
            </a:endParaRPr>
          </a:p>
          <a:p>
            <a:pPr marL="422275">
              <a:lnSpc>
                <a:spcPts val="2865"/>
              </a:lnSpc>
            </a:pPr>
            <a:r>
              <a:rPr sz="2400" i="1" spc="-5" dirty="0">
                <a:latin typeface="Arial"/>
                <a:cs typeface="Arial"/>
              </a:rPr>
              <a:t>//</a:t>
            </a:r>
            <a:r>
              <a:rPr sz="2400" i="1" spc="-215" dirty="0">
                <a:latin typeface="Arial"/>
                <a:cs typeface="Arial"/>
              </a:rPr>
              <a:t> </a:t>
            </a:r>
            <a:r>
              <a:rPr sz="2400" i="1" spc="-40" dirty="0">
                <a:latin typeface="Arial"/>
                <a:cs typeface="Arial"/>
              </a:rPr>
              <a:t>put</a:t>
            </a:r>
            <a:r>
              <a:rPr sz="2400" i="1" spc="-215" dirty="0">
                <a:latin typeface="Arial"/>
                <a:cs typeface="Arial"/>
              </a:rPr>
              <a:t> </a:t>
            </a:r>
            <a:r>
              <a:rPr sz="2400" i="1" spc="-100" dirty="0">
                <a:latin typeface="Arial"/>
                <a:cs typeface="Arial"/>
              </a:rPr>
              <a:t>your</a:t>
            </a:r>
            <a:r>
              <a:rPr sz="2400" i="1" spc="-229" dirty="0">
                <a:latin typeface="Arial"/>
                <a:cs typeface="Arial"/>
              </a:rPr>
              <a:t> </a:t>
            </a:r>
            <a:r>
              <a:rPr sz="2400" i="1" spc="-114" dirty="0">
                <a:latin typeface="Arial"/>
                <a:cs typeface="Arial"/>
              </a:rPr>
              <a:t>setup</a:t>
            </a:r>
            <a:r>
              <a:rPr sz="2400" i="1" spc="-215" dirty="0">
                <a:latin typeface="Arial"/>
                <a:cs typeface="Arial"/>
              </a:rPr>
              <a:t> </a:t>
            </a:r>
            <a:r>
              <a:rPr sz="2400" i="1" spc="-185" dirty="0">
                <a:latin typeface="Arial"/>
                <a:cs typeface="Arial"/>
              </a:rPr>
              <a:t>code</a:t>
            </a:r>
            <a:r>
              <a:rPr sz="2400" i="1" spc="-190" dirty="0">
                <a:latin typeface="Arial"/>
                <a:cs typeface="Arial"/>
              </a:rPr>
              <a:t> </a:t>
            </a:r>
            <a:r>
              <a:rPr sz="2400" i="1" spc="-114" dirty="0">
                <a:latin typeface="Arial"/>
                <a:cs typeface="Arial"/>
              </a:rPr>
              <a:t>here,</a:t>
            </a:r>
            <a:r>
              <a:rPr sz="2400" i="1" spc="-260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to</a:t>
            </a:r>
            <a:r>
              <a:rPr sz="2400" i="1" spc="-195" dirty="0">
                <a:latin typeface="Arial"/>
                <a:cs typeface="Arial"/>
              </a:rPr>
              <a:t> </a:t>
            </a:r>
            <a:r>
              <a:rPr sz="2400" i="1" spc="-95" dirty="0">
                <a:latin typeface="Arial"/>
                <a:cs typeface="Arial"/>
              </a:rPr>
              <a:t>run</a:t>
            </a:r>
            <a:r>
              <a:rPr sz="2400" i="1" spc="-185" dirty="0">
                <a:latin typeface="Arial"/>
                <a:cs typeface="Arial"/>
              </a:rPr>
              <a:t> </a:t>
            </a:r>
            <a:r>
              <a:rPr sz="2400" i="1" spc="-135" dirty="0">
                <a:latin typeface="Arial"/>
                <a:cs typeface="Arial"/>
              </a:rPr>
              <a:t>once: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2400" spc="-85" dirty="0">
                <a:latin typeface="Arial"/>
                <a:cs typeface="Arial"/>
              </a:rPr>
              <a:t>}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00" dirty="0">
              <a:latin typeface="Arial"/>
              <a:cs typeface="Arial"/>
            </a:endParaRPr>
          </a:p>
          <a:p>
            <a:pPr marL="12700">
              <a:lnSpc>
                <a:spcPts val="2870"/>
              </a:lnSpc>
            </a:pPr>
            <a:r>
              <a:rPr sz="2400" spc="-55" dirty="0">
                <a:latin typeface="Arial"/>
                <a:cs typeface="Arial"/>
              </a:rPr>
              <a:t>void </a:t>
            </a:r>
            <a:r>
              <a:rPr sz="2400" b="1" spc="-55" dirty="0">
                <a:latin typeface="Trebuchet MS"/>
                <a:cs typeface="Trebuchet MS"/>
              </a:rPr>
              <a:t>loop</a:t>
            </a:r>
            <a:r>
              <a:rPr sz="2400" spc="-55" dirty="0">
                <a:latin typeface="Arial"/>
                <a:cs typeface="Arial"/>
              </a:rPr>
              <a:t>()</a:t>
            </a:r>
            <a:r>
              <a:rPr sz="2400" spc="-440" dirty="0">
                <a:latin typeface="Arial"/>
                <a:cs typeface="Arial"/>
              </a:rPr>
              <a:t> </a:t>
            </a:r>
            <a:endParaRPr lang="en-US" sz="2400" spc="-440" dirty="0">
              <a:latin typeface="Arial"/>
              <a:cs typeface="Arial"/>
            </a:endParaRPr>
          </a:p>
          <a:p>
            <a:pPr marL="12700">
              <a:lnSpc>
                <a:spcPts val="2870"/>
              </a:lnSpc>
            </a:pPr>
            <a:r>
              <a:rPr sz="2400" spc="-80" dirty="0">
                <a:latin typeface="Arial"/>
                <a:cs typeface="Arial"/>
              </a:rPr>
              <a:t>{</a:t>
            </a:r>
            <a:endParaRPr sz="2400" dirty="0">
              <a:latin typeface="Arial"/>
              <a:cs typeface="Arial"/>
            </a:endParaRPr>
          </a:p>
          <a:p>
            <a:pPr marL="422275">
              <a:lnSpc>
                <a:spcPts val="2870"/>
              </a:lnSpc>
            </a:pPr>
            <a:r>
              <a:rPr sz="2400" i="1" spc="-5" dirty="0">
                <a:latin typeface="Arial"/>
                <a:cs typeface="Arial"/>
              </a:rPr>
              <a:t>//</a:t>
            </a:r>
            <a:r>
              <a:rPr sz="2400" i="1" spc="-215" dirty="0">
                <a:latin typeface="Arial"/>
                <a:cs typeface="Arial"/>
              </a:rPr>
              <a:t> </a:t>
            </a:r>
            <a:r>
              <a:rPr sz="2400" i="1" spc="-40" dirty="0">
                <a:latin typeface="Arial"/>
                <a:cs typeface="Arial"/>
              </a:rPr>
              <a:t>put</a:t>
            </a:r>
            <a:r>
              <a:rPr sz="2400" i="1" spc="-220" dirty="0">
                <a:latin typeface="Arial"/>
                <a:cs typeface="Arial"/>
              </a:rPr>
              <a:t> </a:t>
            </a:r>
            <a:r>
              <a:rPr sz="2400" i="1" spc="-100" dirty="0">
                <a:latin typeface="Arial"/>
                <a:cs typeface="Arial"/>
              </a:rPr>
              <a:t>your</a:t>
            </a:r>
            <a:r>
              <a:rPr sz="2400" i="1" spc="-229" dirty="0">
                <a:latin typeface="Arial"/>
                <a:cs typeface="Arial"/>
              </a:rPr>
              <a:t> </a:t>
            </a:r>
            <a:r>
              <a:rPr sz="2400" i="1" spc="-90" dirty="0">
                <a:latin typeface="Arial"/>
                <a:cs typeface="Arial"/>
              </a:rPr>
              <a:t>main</a:t>
            </a:r>
            <a:r>
              <a:rPr sz="2400" i="1" spc="-195" dirty="0">
                <a:latin typeface="Arial"/>
                <a:cs typeface="Arial"/>
              </a:rPr>
              <a:t> </a:t>
            </a:r>
            <a:r>
              <a:rPr sz="2400" i="1" spc="-185" dirty="0">
                <a:latin typeface="Arial"/>
                <a:cs typeface="Arial"/>
              </a:rPr>
              <a:t>code</a:t>
            </a:r>
            <a:r>
              <a:rPr sz="2400" i="1" spc="-195" dirty="0">
                <a:latin typeface="Arial"/>
                <a:cs typeface="Arial"/>
              </a:rPr>
              <a:t> </a:t>
            </a:r>
            <a:r>
              <a:rPr sz="2400" i="1" spc="-114" dirty="0">
                <a:latin typeface="Arial"/>
                <a:cs typeface="Arial"/>
              </a:rPr>
              <a:t>here,</a:t>
            </a:r>
            <a:r>
              <a:rPr sz="2400" i="1" spc="-260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to</a:t>
            </a:r>
            <a:r>
              <a:rPr sz="2400" i="1" spc="-200" dirty="0">
                <a:latin typeface="Arial"/>
                <a:cs typeface="Arial"/>
              </a:rPr>
              <a:t> </a:t>
            </a:r>
            <a:r>
              <a:rPr sz="2400" i="1" spc="-95" dirty="0">
                <a:latin typeface="Arial"/>
                <a:cs typeface="Arial"/>
              </a:rPr>
              <a:t>run</a:t>
            </a:r>
            <a:r>
              <a:rPr sz="2400" i="1" spc="-190" dirty="0">
                <a:latin typeface="Arial"/>
                <a:cs typeface="Arial"/>
              </a:rPr>
              <a:t> </a:t>
            </a:r>
            <a:r>
              <a:rPr sz="2400" i="1" spc="-90" dirty="0">
                <a:latin typeface="Arial"/>
                <a:cs typeface="Arial"/>
              </a:rPr>
              <a:t>repeatedly: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2400" spc="-85" dirty="0">
                <a:latin typeface="Arial"/>
                <a:cs typeface="Arial"/>
              </a:rPr>
              <a:t>}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1355" y="1103249"/>
            <a:ext cx="4230370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90" dirty="0"/>
              <a:t>Bare </a:t>
            </a:r>
            <a:r>
              <a:rPr spc="-30" dirty="0"/>
              <a:t>minimum</a:t>
            </a:r>
            <a:r>
              <a:rPr spc="-315" dirty="0"/>
              <a:t> </a:t>
            </a:r>
            <a:r>
              <a:rPr spc="-170" dirty="0"/>
              <a:t>code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62037" y="2514600"/>
            <a:ext cx="8081963" cy="25613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6385">
              <a:lnSpc>
                <a:spcPts val="2865"/>
              </a:lnSpc>
              <a:spcBef>
                <a:spcPts val="100"/>
              </a:spcBef>
              <a:buClr>
                <a:srgbClr val="1286C3"/>
              </a:buClr>
              <a:buSzPct val="143750"/>
              <a:buChar char="•"/>
              <a:tabLst>
                <a:tab pos="299085" algn="l"/>
              </a:tabLst>
            </a:pPr>
            <a:r>
              <a:rPr sz="2400" spc="-70" dirty="0">
                <a:latin typeface="Arial"/>
                <a:cs typeface="Arial"/>
              </a:rPr>
              <a:t>setup</a:t>
            </a:r>
            <a:r>
              <a:rPr sz="2400" spc="-225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:</a:t>
            </a:r>
            <a:r>
              <a:rPr sz="2400" spc="-180" dirty="0">
                <a:latin typeface="Arial"/>
                <a:cs typeface="Arial"/>
              </a:rPr>
              <a:t> </a:t>
            </a:r>
            <a:r>
              <a:rPr sz="2400" spc="45" dirty="0">
                <a:latin typeface="Arial"/>
                <a:cs typeface="Arial"/>
              </a:rPr>
              <a:t>It</a:t>
            </a:r>
            <a:r>
              <a:rPr sz="2400" spc="-235" dirty="0">
                <a:latin typeface="Arial"/>
                <a:cs typeface="Arial"/>
              </a:rPr>
              <a:t> </a:t>
            </a:r>
            <a:r>
              <a:rPr sz="2400" spc="-120" dirty="0">
                <a:latin typeface="Arial"/>
                <a:cs typeface="Arial"/>
              </a:rPr>
              <a:t>is</a:t>
            </a:r>
            <a:r>
              <a:rPr sz="2400" spc="-145" dirty="0">
                <a:latin typeface="Arial"/>
                <a:cs typeface="Arial"/>
              </a:rPr>
              <a:t> </a:t>
            </a:r>
            <a:r>
              <a:rPr sz="2400" spc="-85" dirty="0">
                <a:latin typeface="Arial"/>
                <a:cs typeface="Arial"/>
              </a:rPr>
              <a:t>called</a:t>
            </a:r>
            <a:r>
              <a:rPr sz="2400" spc="-160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only</a:t>
            </a:r>
            <a:r>
              <a:rPr sz="2400" spc="-175" dirty="0">
                <a:latin typeface="Arial"/>
                <a:cs typeface="Arial"/>
              </a:rPr>
              <a:t> </a:t>
            </a:r>
            <a:r>
              <a:rPr sz="2400" spc="-75" dirty="0">
                <a:latin typeface="Arial"/>
                <a:cs typeface="Arial"/>
              </a:rPr>
              <a:t>when</a:t>
            </a:r>
            <a:r>
              <a:rPr sz="2400" spc="-220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the</a:t>
            </a:r>
            <a:r>
              <a:rPr sz="2400" spc="-235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Arduino</a:t>
            </a:r>
            <a:r>
              <a:rPr sz="2400" spc="-145" dirty="0">
                <a:latin typeface="Arial"/>
                <a:cs typeface="Arial"/>
              </a:rPr>
              <a:t> </a:t>
            </a:r>
            <a:r>
              <a:rPr sz="2400" spc="-120" dirty="0">
                <a:latin typeface="Arial"/>
                <a:cs typeface="Arial"/>
              </a:rPr>
              <a:t>is</a:t>
            </a:r>
            <a:r>
              <a:rPr sz="2400" spc="-215" dirty="0">
                <a:latin typeface="Arial"/>
                <a:cs typeface="Arial"/>
              </a:rPr>
              <a:t> </a:t>
            </a:r>
            <a:r>
              <a:rPr sz="2400" spc="-60" dirty="0">
                <a:latin typeface="Arial"/>
                <a:cs typeface="Arial"/>
              </a:rPr>
              <a:t>powered</a:t>
            </a:r>
            <a:r>
              <a:rPr sz="2400" spc="-225" dirty="0">
                <a:latin typeface="Arial"/>
                <a:cs typeface="Arial"/>
              </a:rPr>
              <a:t> </a:t>
            </a:r>
            <a:r>
              <a:rPr sz="2400" spc="-65" dirty="0">
                <a:latin typeface="Arial"/>
                <a:cs typeface="Arial"/>
              </a:rPr>
              <a:t>on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or</a:t>
            </a:r>
            <a:endParaRPr sz="2400">
              <a:latin typeface="Arial"/>
              <a:cs typeface="Arial"/>
            </a:endParaRPr>
          </a:p>
          <a:p>
            <a:pPr marL="298450">
              <a:lnSpc>
                <a:spcPts val="2865"/>
              </a:lnSpc>
            </a:pPr>
            <a:r>
              <a:rPr lang="en-US" sz="2400" spc="-60" dirty="0">
                <a:latin typeface="Arial"/>
                <a:cs typeface="Arial"/>
              </a:rPr>
              <a:t>             </a:t>
            </a:r>
            <a:r>
              <a:rPr sz="2400" spc="-60">
                <a:latin typeface="Arial"/>
                <a:cs typeface="Arial"/>
              </a:rPr>
              <a:t>reset</a:t>
            </a:r>
            <a:r>
              <a:rPr sz="2400" spc="-60" dirty="0">
                <a:latin typeface="Arial"/>
                <a:cs typeface="Arial"/>
              </a:rPr>
              <a:t>.</a:t>
            </a:r>
            <a:r>
              <a:rPr sz="2400" spc="-190" dirty="0">
                <a:latin typeface="Arial"/>
                <a:cs typeface="Arial"/>
              </a:rPr>
              <a:t> </a:t>
            </a:r>
            <a:r>
              <a:rPr sz="2400" spc="45" dirty="0">
                <a:latin typeface="Arial"/>
                <a:cs typeface="Arial"/>
              </a:rPr>
              <a:t>It</a:t>
            </a:r>
            <a:r>
              <a:rPr sz="2400" spc="-229" dirty="0">
                <a:latin typeface="Arial"/>
                <a:cs typeface="Arial"/>
              </a:rPr>
              <a:t> </a:t>
            </a:r>
            <a:r>
              <a:rPr sz="2400" spc="-120" dirty="0">
                <a:latin typeface="Arial"/>
                <a:cs typeface="Arial"/>
              </a:rPr>
              <a:t>is</a:t>
            </a:r>
            <a:r>
              <a:rPr sz="2400" spc="-145" dirty="0">
                <a:latin typeface="Arial"/>
                <a:cs typeface="Arial"/>
              </a:rPr>
              <a:t> </a:t>
            </a:r>
            <a:r>
              <a:rPr sz="2400" spc="-125" dirty="0">
                <a:latin typeface="Arial"/>
                <a:cs typeface="Arial"/>
              </a:rPr>
              <a:t>used</a:t>
            </a:r>
            <a:r>
              <a:rPr sz="2400" spc="-225" dirty="0">
                <a:latin typeface="Arial"/>
                <a:cs typeface="Arial"/>
              </a:rPr>
              <a:t> </a:t>
            </a:r>
            <a:r>
              <a:rPr sz="2400" spc="50" dirty="0">
                <a:latin typeface="Arial"/>
                <a:cs typeface="Arial"/>
              </a:rPr>
              <a:t>to</a:t>
            </a:r>
            <a:r>
              <a:rPr sz="2400" spc="-229" dirty="0">
                <a:latin typeface="Arial"/>
                <a:cs typeface="Arial"/>
              </a:rPr>
              <a:t> </a:t>
            </a:r>
            <a:r>
              <a:rPr sz="2400" spc="-40" dirty="0">
                <a:latin typeface="Arial"/>
                <a:cs typeface="Arial"/>
              </a:rPr>
              <a:t>initialize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90" dirty="0">
                <a:latin typeface="Arial"/>
                <a:cs typeface="Arial"/>
              </a:rPr>
              <a:t>variables</a:t>
            </a:r>
            <a:r>
              <a:rPr sz="2400" spc="-215" dirty="0">
                <a:latin typeface="Arial"/>
                <a:cs typeface="Arial"/>
              </a:rPr>
              <a:t> </a:t>
            </a:r>
            <a:r>
              <a:rPr sz="2400" spc="-85" dirty="0">
                <a:latin typeface="Arial"/>
                <a:cs typeface="Arial"/>
              </a:rPr>
              <a:t>and</a:t>
            </a:r>
            <a:r>
              <a:rPr sz="2400" spc="-235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pin</a:t>
            </a:r>
            <a:r>
              <a:rPr sz="2400" spc="-145" dirty="0">
                <a:latin typeface="Arial"/>
                <a:cs typeface="Arial"/>
              </a:rPr>
              <a:t> </a:t>
            </a:r>
            <a:r>
              <a:rPr sz="2400" spc="-95" dirty="0">
                <a:latin typeface="Arial"/>
                <a:cs typeface="Arial"/>
              </a:rPr>
              <a:t>modes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200">
              <a:latin typeface="Arial"/>
              <a:cs typeface="Arial"/>
            </a:endParaRPr>
          </a:p>
          <a:p>
            <a:pPr marL="298450" marR="111760" indent="-286385">
              <a:lnSpc>
                <a:spcPct val="99100"/>
              </a:lnSpc>
              <a:buClr>
                <a:srgbClr val="1286C3"/>
              </a:buClr>
              <a:buSzPct val="143750"/>
              <a:buChar char="•"/>
              <a:tabLst>
                <a:tab pos="299085" algn="l"/>
              </a:tabLst>
            </a:pPr>
            <a:r>
              <a:rPr sz="2400" spc="-50" dirty="0">
                <a:latin typeface="Arial"/>
                <a:cs typeface="Arial"/>
              </a:rPr>
              <a:t>loop</a:t>
            </a:r>
            <a:r>
              <a:rPr sz="2400" spc="-145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:</a:t>
            </a:r>
            <a:r>
              <a:rPr sz="2400" spc="-405" dirty="0">
                <a:latin typeface="Arial"/>
                <a:cs typeface="Arial"/>
              </a:rPr>
              <a:t> </a:t>
            </a:r>
            <a:r>
              <a:rPr sz="2400" spc="-110" dirty="0">
                <a:latin typeface="Arial"/>
                <a:cs typeface="Arial"/>
              </a:rPr>
              <a:t>The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loop</a:t>
            </a:r>
            <a:r>
              <a:rPr sz="2400" spc="-215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functions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spc="-85" dirty="0">
                <a:latin typeface="Arial"/>
                <a:cs typeface="Arial"/>
              </a:rPr>
              <a:t>runs</a:t>
            </a:r>
            <a:r>
              <a:rPr sz="2400" spc="-285" dirty="0">
                <a:latin typeface="Arial"/>
                <a:cs typeface="Arial"/>
              </a:rPr>
              <a:t> </a:t>
            </a:r>
            <a:r>
              <a:rPr sz="2400" spc="-60" dirty="0">
                <a:latin typeface="Arial"/>
                <a:cs typeface="Arial"/>
              </a:rPr>
              <a:t>continuously</a:t>
            </a:r>
            <a:r>
              <a:rPr sz="2400" spc="-175" dirty="0">
                <a:latin typeface="Arial"/>
                <a:cs typeface="Arial"/>
              </a:rPr>
              <a:t> </a:t>
            </a:r>
            <a:r>
              <a:rPr sz="2400" spc="35" dirty="0">
                <a:latin typeface="Arial"/>
                <a:cs typeface="Arial"/>
              </a:rPr>
              <a:t>till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the</a:t>
            </a:r>
            <a:r>
              <a:rPr sz="2400" spc="-215" dirty="0">
                <a:latin typeface="Arial"/>
                <a:cs typeface="Arial"/>
              </a:rPr>
              <a:t> </a:t>
            </a:r>
            <a:r>
              <a:rPr sz="2400" spc="-100" dirty="0">
                <a:latin typeface="Arial"/>
                <a:cs typeface="Arial"/>
              </a:rPr>
              <a:t>device  </a:t>
            </a:r>
            <a:r>
              <a:rPr sz="2400" spc="-120">
                <a:latin typeface="Arial"/>
                <a:cs typeface="Arial"/>
              </a:rPr>
              <a:t>is </a:t>
            </a:r>
            <a:r>
              <a:rPr lang="en-US" sz="2400" spc="-120" dirty="0">
                <a:latin typeface="Arial"/>
                <a:cs typeface="Arial"/>
              </a:rPr>
              <a:t>     </a:t>
            </a:r>
          </a:p>
          <a:p>
            <a:pPr marL="298450" marR="111760" indent="-286385">
              <a:lnSpc>
                <a:spcPct val="99100"/>
              </a:lnSpc>
              <a:buClr>
                <a:srgbClr val="1286C3"/>
              </a:buClr>
              <a:buSzPct val="143750"/>
              <a:tabLst>
                <a:tab pos="299085" algn="l"/>
              </a:tabLst>
            </a:pPr>
            <a:r>
              <a:rPr lang="en-US" sz="2400" spc="-120" dirty="0">
                <a:latin typeface="Arial"/>
                <a:cs typeface="Arial"/>
              </a:rPr>
              <a:t>                </a:t>
            </a:r>
            <a:r>
              <a:rPr sz="2400" spc="-65">
                <a:latin typeface="Arial"/>
                <a:cs typeface="Arial"/>
              </a:rPr>
              <a:t>powered </a:t>
            </a:r>
            <a:r>
              <a:rPr sz="2400" spc="-5" dirty="0">
                <a:latin typeface="Arial"/>
                <a:cs typeface="Arial"/>
              </a:rPr>
              <a:t>off. </a:t>
            </a:r>
            <a:r>
              <a:rPr sz="2400" spc="-110" dirty="0">
                <a:latin typeface="Arial"/>
                <a:cs typeface="Arial"/>
              </a:rPr>
              <a:t>The </a:t>
            </a:r>
            <a:r>
              <a:rPr sz="2400" spc="-50" dirty="0">
                <a:latin typeface="Arial"/>
                <a:cs typeface="Arial"/>
              </a:rPr>
              <a:t>main </a:t>
            </a:r>
            <a:r>
              <a:rPr sz="2400" spc="-60" dirty="0">
                <a:latin typeface="Arial"/>
                <a:cs typeface="Arial"/>
              </a:rPr>
              <a:t>logic </a:t>
            </a:r>
            <a:r>
              <a:rPr sz="2400" spc="20" dirty="0">
                <a:latin typeface="Arial"/>
                <a:cs typeface="Arial"/>
              </a:rPr>
              <a:t>of </a:t>
            </a:r>
            <a:r>
              <a:rPr sz="2400" spc="-15" dirty="0">
                <a:latin typeface="Arial"/>
                <a:cs typeface="Arial"/>
              </a:rPr>
              <a:t>the </a:t>
            </a:r>
            <a:r>
              <a:rPr sz="2400" spc="-105" dirty="0">
                <a:latin typeface="Arial"/>
                <a:cs typeface="Arial"/>
              </a:rPr>
              <a:t>code </a:t>
            </a:r>
            <a:r>
              <a:rPr sz="2400" spc="-125" dirty="0">
                <a:latin typeface="Arial"/>
                <a:cs typeface="Arial"/>
              </a:rPr>
              <a:t>goes </a:t>
            </a:r>
            <a:r>
              <a:rPr sz="2400" spc="-75" dirty="0">
                <a:latin typeface="Arial"/>
                <a:cs typeface="Arial"/>
              </a:rPr>
              <a:t>here</a:t>
            </a:r>
            <a:r>
              <a:rPr sz="2400" spc="-75">
                <a:latin typeface="Arial"/>
                <a:cs typeface="Arial"/>
              </a:rPr>
              <a:t>.  </a:t>
            </a:r>
            <a:r>
              <a:rPr lang="en-US" sz="2400" spc="-75" dirty="0">
                <a:latin typeface="Arial"/>
                <a:cs typeface="Arial"/>
              </a:rPr>
              <a:t>           </a:t>
            </a:r>
          </a:p>
          <a:p>
            <a:pPr marL="298450" marR="111760" indent="-286385">
              <a:lnSpc>
                <a:spcPct val="99100"/>
              </a:lnSpc>
              <a:buClr>
                <a:srgbClr val="1286C3"/>
              </a:buClr>
              <a:buSzPct val="143750"/>
              <a:tabLst>
                <a:tab pos="299085" algn="l"/>
              </a:tabLst>
            </a:pPr>
            <a:r>
              <a:rPr lang="en-US" sz="2400" spc="-75" dirty="0">
                <a:latin typeface="Arial"/>
                <a:cs typeface="Arial"/>
              </a:rPr>
              <a:t>              </a:t>
            </a:r>
            <a:r>
              <a:rPr sz="2400" spc="-60">
                <a:latin typeface="Arial"/>
                <a:cs typeface="Arial"/>
              </a:rPr>
              <a:t>Similar</a:t>
            </a:r>
            <a:r>
              <a:rPr sz="2400" spc="-204">
                <a:latin typeface="Arial"/>
                <a:cs typeface="Arial"/>
              </a:rPr>
              <a:t> </a:t>
            </a:r>
            <a:r>
              <a:rPr sz="2400" spc="50" dirty="0">
                <a:latin typeface="Arial"/>
                <a:cs typeface="Arial"/>
              </a:rPr>
              <a:t>to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while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spc="-145" dirty="0">
                <a:latin typeface="Arial"/>
                <a:cs typeface="Arial"/>
              </a:rPr>
              <a:t>(1)</a:t>
            </a:r>
            <a:r>
              <a:rPr sz="2400" spc="-195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for</a:t>
            </a:r>
            <a:r>
              <a:rPr sz="2400" spc="-210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micro-controller</a:t>
            </a:r>
            <a:r>
              <a:rPr sz="2400" spc="-190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programming.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93820" y="1103249"/>
            <a:ext cx="1898014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85" dirty="0"/>
              <a:t>P</a:t>
            </a:r>
            <a:r>
              <a:rPr spc="25" dirty="0"/>
              <a:t>i</a:t>
            </a:r>
            <a:r>
              <a:rPr spc="-55" dirty="0"/>
              <a:t>n</a:t>
            </a:r>
            <a:r>
              <a:rPr spc="-45" dirty="0"/>
              <a:t>M</a:t>
            </a:r>
            <a:r>
              <a:rPr spc="-100" dirty="0"/>
              <a:t>od</a:t>
            </a:r>
            <a:r>
              <a:rPr spc="-220"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62037" y="2909887"/>
            <a:ext cx="7080884" cy="2850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6385">
              <a:lnSpc>
                <a:spcPts val="2865"/>
              </a:lnSpc>
              <a:spcBef>
                <a:spcPts val="100"/>
              </a:spcBef>
              <a:buClr>
                <a:srgbClr val="1286C3"/>
              </a:buClr>
              <a:buSzPct val="143750"/>
              <a:buChar char="•"/>
              <a:tabLst>
                <a:tab pos="299085" algn="l"/>
              </a:tabLst>
            </a:pPr>
            <a:r>
              <a:rPr sz="2400" spc="-75" dirty="0">
                <a:latin typeface="Arial"/>
                <a:cs typeface="Arial"/>
              </a:rPr>
              <a:t>A</a:t>
            </a:r>
            <a:r>
              <a:rPr sz="2400" spc="-175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pin</a:t>
            </a:r>
            <a:r>
              <a:rPr sz="2400" spc="-210" dirty="0">
                <a:latin typeface="Arial"/>
                <a:cs typeface="Arial"/>
              </a:rPr>
              <a:t> </a:t>
            </a:r>
            <a:r>
              <a:rPr sz="2400" spc="-65" dirty="0">
                <a:latin typeface="Arial"/>
                <a:cs typeface="Arial"/>
              </a:rPr>
              <a:t>on</a:t>
            </a:r>
            <a:r>
              <a:rPr sz="2400" spc="-204" dirty="0">
                <a:latin typeface="Arial"/>
                <a:cs typeface="Arial"/>
              </a:rPr>
              <a:t> </a:t>
            </a:r>
            <a:r>
              <a:rPr sz="2400" spc="-55" dirty="0">
                <a:latin typeface="Arial"/>
                <a:cs typeface="Arial"/>
              </a:rPr>
              <a:t>arduino</a:t>
            </a:r>
            <a:r>
              <a:rPr sz="2400" spc="-215" dirty="0">
                <a:latin typeface="Arial"/>
                <a:cs typeface="Arial"/>
              </a:rPr>
              <a:t> </a:t>
            </a:r>
            <a:r>
              <a:rPr sz="2400" spc="-125" dirty="0">
                <a:latin typeface="Arial"/>
                <a:cs typeface="Arial"/>
              </a:rPr>
              <a:t>can</a:t>
            </a:r>
            <a:r>
              <a:rPr sz="2400" spc="-215" dirty="0">
                <a:latin typeface="Arial"/>
                <a:cs typeface="Arial"/>
              </a:rPr>
              <a:t> </a:t>
            </a:r>
            <a:r>
              <a:rPr sz="2400" spc="-105" dirty="0">
                <a:latin typeface="Arial"/>
                <a:cs typeface="Arial"/>
              </a:rPr>
              <a:t>be</a:t>
            </a:r>
            <a:r>
              <a:rPr sz="2400" spc="-210" dirty="0">
                <a:latin typeface="Arial"/>
                <a:cs typeface="Arial"/>
              </a:rPr>
              <a:t> </a:t>
            </a:r>
            <a:r>
              <a:rPr sz="2400" spc="-70" dirty="0">
                <a:latin typeface="Arial"/>
                <a:cs typeface="Arial"/>
              </a:rPr>
              <a:t>set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190" dirty="0">
                <a:latin typeface="Arial"/>
                <a:cs typeface="Arial"/>
              </a:rPr>
              <a:t>as</a:t>
            </a:r>
            <a:r>
              <a:rPr sz="2400" spc="-2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input</a:t>
            </a:r>
            <a:r>
              <a:rPr sz="2400" spc="-229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or</a:t>
            </a:r>
            <a:r>
              <a:rPr sz="2400" spc="-204" dirty="0">
                <a:latin typeface="Arial"/>
                <a:cs typeface="Arial"/>
              </a:rPr>
              <a:t> </a:t>
            </a:r>
            <a:r>
              <a:rPr sz="2400" spc="10" dirty="0">
                <a:latin typeface="Arial"/>
                <a:cs typeface="Arial"/>
              </a:rPr>
              <a:t>output</a:t>
            </a:r>
            <a:r>
              <a:rPr sz="2400" spc="-229" dirty="0">
                <a:latin typeface="Arial"/>
                <a:cs typeface="Arial"/>
              </a:rPr>
              <a:t> </a:t>
            </a:r>
            <a:r>
              <a:rPr sz="2400" spc="-60" dirty="0">
                <a:latin typeface="Arial"/>
                <a:cs typeface="Arial"/>
              </a:rPr>
              <a:t>by</a:t>
            </a:r>
            <a:r>
              <a:rPr sz="2400" spc="-170" dirty="0">
                <a:latin typeface="Arial"/>
                <a:cs typeface="Arial"/>
              </a:rPr>
              <a:t> </a:t>
            </a:r>
            <a:r>
              <a:rPr sz="2400" spc="-90" dirty="0">
                <a:latin typeface="Arial"/>
                <a:cs typeface="Arial"/>
              </a:rPr>
              <a:t>using</a:t>
            </a:r>
            <a:endParaRPr sz="2400" dirty="0">
              <a:latin typeface="Arial"/>
              <a:cs typeface="Arial"/>
            </a:endParaRPr>
          </a:p>
          <a:p>
            <a:pPr marL="298450">
              <a:lnSpc>
                <a:spcPts val="2865"/>
              </a:lnSpc>
            </a:pPr>
            <a:r>
              <a:rPr sz="2400" spc="-65" dirty="0">
                <a:latin typeface="Arial"/>
                <a:cs typeface="Arial"/>
              </a:rPr>
              <a:t>pinMode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function.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200" dirty="0">
              <a:latin typeface="Arial"/>
              <a:cs typeface="Arial"/>
            </a:endParaRPr>
          </a:p>
          <a:p>
            <a:pPr marL="298450" indent="-286385">
              <a:lnSpc>
                <a:spcPct val="100000"/>
              </a:lnSpc>
              <a:buClr>
                <a:srgbClr val="1286C3"/>
              </a:buClr>
              <a:buSzPct val="143750"/>
              <a:buChar char="•"/>
              <a:tabLst>
                <a:tab pos="299085" algn="l"/>
              </a:tabLst>
            </a:pPr>
            <a:r>
              <a:rPr sz="2400" spc="-100" dirty="0">
                <a:latin typeface="Arial"/>
                <a:cs typeface="Arial"/>
              </a:rPr>
              <a:t>pinMode(13,</a:t>
            </a:r>
            <a:r>
              <a:rPr sz="2400" spc="-254" dirty="0">
                <a:latin typeface="Arial"/>
                <a:cs typeface="Arial"/>
              </a:rPr>
              <a:t> </a:t>
            </a:r>
            <a:r>
              <a:rPr sz="2400" spc="-130" dirty="0">
                <a:latin typeface="Arial"/>
                <a:cs typeface="Arial"/>
              </a:rPr>
              <a:t>OUTPUT);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//</a:t>
            </a:r>
            <a:r>
              <a:rPr sz="2400" spc="-210" dirty="0">
                <a:latin typeface="Arial"/>
                <a:cs typeface="Arial"/>
              </a:rPr>
              <a:t> </a:t>
            </a:r>
            <a:r>
              <a:rPr sz="2400" spc="-110" dirty="0">
                <a:latin typeface="Arial"/>
                <a:cs typeface="Arial"/>
              </a:rPr>
              <a:t>sets</a:t>
            </a:r>
            <a:r>
              <a:rPr sz="2400" spc="-215" dirty="0">
                <a:latin typeface="Arial"/>
                <a:cs typeface="Arial"/>
              </a:rPr>
              <a:t> </a:t>
            </a:r>
            <a:r>
              <a:rPr sz="2400" spc="-45" dirty="0">
                <a:latin typeface="Arial"/>
                <a:cs typeface="Arial"/>
              </a:rPr>
              <a:t>pin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spc="-305" dirty="0">
                <a:latin typeface="Arial"/>
                <a:cs typeface="Arial"/>
              </a:rPr>
              <a:t>13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185" dirty="0">
                <a:latin typeface="Arial"/>
                <a:cs typeface="Arial"/>
              </a:rPr>
              <a:t>as</a:t>
            </a:r>
            <a:r>
              <a:rPr sz="2400" spc="-210" dirty="0">
                <a:latin typeface="Arial"/>
                <a:cs typeface="Arial"/>
              </a:rPr>
              <a:t> </a:t>
            </a:r>
            <a:r>
              <a:rPr sz="2400" spc="10" dirty="0">
                <a:latin typeface="Arial"/>
                <a:cs typeface="Arial"/>
              </a:rPr>
              <a:t>output</a:t>
            </a:r>
            <a:r>
              <a:rPr sz="2400" spc="-305" dirty="0">
                <a:latin typeface="Arial"/>
                <a:cs typeface="Arial"/>
              </a:rPr>
              <a:t> </a:t>
            </a:r>
            <a:r>
              <a:rPr sz="2400" spc="-45" dirty="0">
                <a:latin typeface="Arial"/>
                <a:cs typeface="Arial"/>
              </a:rPr>
              <a:t>pin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1286C3"/>
              </a:buClr>
              <a:buFont typeface="Arial"/>
              <a:buChar char="•"/>
            </a:pPr>
            <a:endParaRPr sz="4500" dirty="0">
              <a:latin typeface="Arial"/>
              <a:cs typeface="Arial"/>
            </a:endParaRPr>
          </a:p>
          <a:p>
            <a:pPr marL="298450" indent="-286385">
              <a:lnSpc>
                <a:spcPct val="100000"/>
              </a:lnSpc>
              <a:buClr>
                <a:srgbClr val="1286C3"/>
              </a:buClr>
              <a:buSzPct val="143750"/>
              <a:buChar char="•"/>
              <a:tabLst>
                <a:tab pos="299085" algn="l"/>
              </a:tabLst>
            </a:pPr>
            <a:r>
              <a:rPr sz="2400" spc="-105" dirty="0">
                <a:latin typeface="Arial"/>
                <a:cs typeface="Arial"/>
              </a:rPr>
              <a:t>pinMode(13, </a:t>
            </a:r>
            <a:r>
              <a:rPr sz="2400" spc="-110" dirty="0">
                <a:latin typeface="Arial"/>
                <a:cs typeface="Arial"/>
              </a:rPr>
              <a:t>INPUT); </a:t>
            </a:r>
            <a:r>
              <a:rPr sz="2400" spc="-5" dirty="0">
                <a:latin typeface="Arial"/>
                <a:cs typeface="Arial"/>
              </a:rPr>
              <a:t>//</a:t>
            </a:r>
            <a:r>
              <a:rPr sz="2400" spc="-515" dirty="0">
                <a:latin typeface="Arial"/>
                <a:cs typeface="Arial"/>
              </a:rPr>
              <a:t> </a:t>
            </a:r>
            <a:r>
              <a:rPr sz="2400" spc="-110" dirty="0">
                <a:latin typeface="Arial"/>
                <a:cs typeface="Arial"/>
              </a:rPr>
              <a:t>sets </a:t>
            </a:r>
            <a:r>
              <a:rPr sz="2400" spc="-45" dirty="0">
                <a:latin typeface="Arial"/>
                <a:cs typeface="Arial"/>
              </a:rPr>
              <a:t>pin </a:t>
            </a:r>
            <a:r>
              <a:rPr sz="2400" spc="-305" dirty="0">
                <a:latin typeface="Arial"/>
                <a:cs typeface="Arial"/>
              </a:rPr>
              <a:t>13 </a:t>
            </a:r>
            <a:r>
              <a:rPr sz="2400" spc="-185" dirty="0">
                <a:latin typeface="Arial"/>
                <a:cs typeface="Arial"/>
              </a:rPr>
              <a:t>as </a:t>
            </a:r>
            <a:r>
              <a:rPr sz="2400" spc="-10" dirty="0">
                <a:latin typeface="Arial"/>
                <a:cs typeface="Arial"/>
              </a:rPr>
              <a:t>input </a:t>
            </a:r>
            <a:r>
              <a:rPr sz="2400" spc="-45" dirty="0">
                <a:latin typeface="Arial"/>
                <a:cs typeface="Arial"/>
              </a:rPr>
              <a:t>pin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48535" y="1103249"/>
            <a:ext cx="6189980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80" dirty="0"/>
              <a:t>Reading/writing </a:t>
            </a:r>
            <a:r>
              <a:rPr spc="-15" dirty="0"/>
              <a:t>digital</a:t>
            </a:r>
            <a:r>
              <a:rPr spc="-190" dirty="0"/>
              <a:t> </a:t>
            </a:r>
            <a:r>
              <a:rPr spc="-200" dirty="0"/>
              <a:t>values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62037" y="2651505"/>
            <a:ext cx="7497445" cy="33013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0" indent="-286385">
              <a:lnSpc>
                <a:spcPts val="2755"/>
              </a:lnSpc>
              <a:spcBef>
                <a:spcPts val="105"/>
              </a:spcBef>
              <a:buClr>
                <a:srgbClr val="1286C3"/>
              </a:buClr>
              <a:buSzPct val="143750"/>
              <a:buChar char="•"/>
              <a:tabLst>
                <a:tab pos="299085" algn="l"/>
              </a:tabLst>
            </a:pPr>
            <a:r>
              <a:rPr sz="2400" spc="-60" dirty="0">
                <a:latin typeface="Arial"/>
                <a:cs typeface="Arial"/>
              </a:rPr>
              <a:t>digitalWrite(13,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110" dirty="0">
                <a:latin typeface="Arial"/>
                <a:cs typeface="Arial"/>
              </a:rPr>
              <a:t>LOW);</a:t>
            </a:r>
            <a:r>
              <a:rPr sz="2400" spc="-254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//</a:t>
            </a:r>
            <a:r>
              <a:rPr sz="2400" spc="-204" dirty="0">
                <a:latin typeface="Arial"/>
                <a:cs typeface="Arial"/>
              </a:rPr>
              <a:t> </a:t>
            </a:r>
            <a:r>
              <a:rPr sz="2400" spc="-130" dirty="0">
                <a:latin typeface="Arial"/>
                <a:cs typeface="Arial"/>
              </a:rPr>
              <a:t>Makes</a:t>
            </a:r>
            <a:r>
              <a:rPr sz="2400" spc="-21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the</a:t>
            </a:r>
            <a:r>
              <a:rPr sz="2400" spc="-145" dirty="0">
                <a:latin typeface="Arial"/>
                <a:cs typeface="Arial"/>
              </a:rPr>
              <a:t> </a:t>
            </a:r>
            <a:r>
              <a:rPr sz="2400" spc="10" dirty="0">
                <a:latin typeface="Arial"/>
                <a:cs typeface="Arial"/>
              </a:rPr>
              <a:t>output</a:t>
            </a:r>
            <a:r>
              <a:rPr sz="2400" spc="-305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voltage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spc="-65" dirty="0">
                <a:latin typeface="Arial"/>
                <a:cs typeface="Arial"/>
              </a:rPr>
              <a:t>on</a:t>
            </a:r>
            <a:r>
              <a:rPr sz="2400" spc="-220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pin</a:t>
            </a:r>
            <a:endParaRPr sz="2400" dirty="0">
              <a:latin typeface="Arial"/>
              <a:cs typeface="Arial"/>
            </a:endParaRPr>
          </a:p>
          <a:p>
            <a:pPr marL="298450">
              <a:lnSpc>
                <a:spcPts val="2755"/>
              </a:lnSpc>
            </a:pPr>
            <a:r>
              <a:rPr sz="2400" spc="-305" dirty="0">
                <a:latin typeface="Arial"/>
                <a:cs typeface="Arial"/>
              </a:rPr>
              <a:t>13 </a:t>
            </a:r>
            <a:r>
              <a:rPr sz="2400" spc="-35" dirty="0">
                <a:latin typeface="Arial"/>
                <a:cs typeface="Arial"/>
              </a:rPr>
              <a:t>,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145" dirty="0">
                <a:latin typeface="Arial"/>
                <a:cs typeface="Arial"/>
              </a:rPr>
              <a:t>0V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Arial"/>
              <a:cs typeface="Arial"/>
            </a:endParaRPr>
          </a:p>
          <a:p>
            <a:pPr marL="298450" indent="-286385">
              <a:lnSpc>
                <a:spcPts val="2755"/>
              </a:lnSpc>
              <a:spcBef>
                <a:spcPts val="1870"/>
              </a:spcBef>
              <a:buClr>
                <a:srgbClr val="1286C3"/>
              </a:buClr>
              <a:buSzPct val="143750"/>
              <a:buChar char="•"/>
              <a:tabLst>
                <a:tab pos="299085" algn="l"/>
              </a:tabLst>
            </a:pPr>
            <a:r>
              <a:rPr sz="2400" spc="-60" dirty="0">
                <a:latin typeface="Arial"/>
                <a:cs typeface="Arial"/>
              </a:rPr>
              <a:t>digitalWrite(13,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30" dirty="0">
                <a:latin typeface="Arial"/>
                <a:cs typeface="Arial"/>
              </a:rPr>
              <a:t>HIGH);</a:t>
            </a:r>
            <a:r>
              <a:rPr sz="2400" spc="-1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//</a:t>
            </a:r>
            <a:r>
              <a:rPr sz="2400" spc="-210" dirty="0">
                <a:latin typeface="Arial"/>
                <a:cs typeface="Arial"/>
              </a:rPr>
              <a:t> </a:t>
            </a:r>
            <a:r>
              <a:rPr sz="2400" spc="-130" dirty="0">
                <a:latin typeface="Arial"/>
                <a:cs typeface="Arial"/>
              </a:rPr>
              <a:t>Makes</a:t>
            </a:r>
            <a:r>
              <a:rPr sz="2400" spc="-21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the</a:t>
            </a:r>
            <a:r>
              <a:rPr sz="2400" spc="-145" dirty="0">
                <a:latin typeface="Arial"/>
                <a:cs typeface="Arial"/>
              </a:rPr>
              <a:t> </a:t>
            </a:r>
            <a:r>
              <a:rPr sz="2400" spc="10" dirty="0">
                <a:latin typeface="Arial"/>
                <a:cs typeface="Arial"/>
              </a:rPr>
              <a:t>output</a:t>
            </a:r>
            <a:r>
              <a:rPr sz="2400" spc="-305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voltage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spc="-65" dirty="0">
                <a:latin typeface="Arial"/>
                <a:cs typeface="Arial"/>
              </a:rPr>
              <a:t>on</a:t>
            </a:r>
            <a:r>
              <a:rPr sz="2400" spc="-215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pin</a:t>
            </a:r>
            <a:endParaRPr sz="2400" dirty="0">
              <a:latin typeface="Arial"/>
              <a:cs typeface="Arial"/>
            </a:endParaRPr>
          </a:p>
          <a:p>
            <a:pPr marL="298450">
              <a:lnSpc>
                <a:spcPts val="2755"/>
              </a:lnSpc>
            </a:pPr>
            <a:r>
              <a:rPr sz="2400" spc="-305" dirty="0">
                <a:latin typeface="Arial"/>
                <a:cs typeface="Arial"/>
              </a:rPr>
              <a:t>13 </a:t>
            </a:r>
            <a:r>
              <a:rPr sz="2400" spc="-35" dirty="0">
                <a:latin typeface="Arial"/>
                <a:cs typeface="Arial"/>
              </a:rPr>
              <a:t>,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180" dirty="0">
                <a:latin typeface="Arial"/>
                <a:cs typeface="Arial"/>
              </a:rPr>
              <a:t>5V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 dirty="0">
              <a:latin typeface="Arial"/>
              <a:cs typeface="Arial"/>
            </a:endParaRPr>
          </a:p>
          <a:p>
            <a:pPr marL="298450" marR="162560" indent="-286385">
              <a:lnSpc>
                <a:spcPts val="2630"/>
              </a:lnSpc>
              <a:buClr>
                <a:srgbClr val="1286C3"/>
              </a:buClr>
              <a:buSzPct val="143750"/>
              <a:buChar char="•"/>
              <a:tabLst>
                <a:tab pos="299085" algn="l"/>
              </a:tabLst>
            </a:pPr>
            <a:r>
              <a:rPr sz="2400" spc="30" dirty="0">
                <a:latin typeface="Arial"/>
                <a:cs typeface="Arial"/>
              </a:rPr>
              <a:t>int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buttonState</a:t>
            </a:r>
            <a:r>
              <a:rPr sz="2400" spc="-210" dirty="0">
                <a:latin typeface="Arial"/>
                <a:cs typeface="Arial"/>
              </a:rPr>
              <a:t> </a:t>
            </a:r>
            <a:r>
              <a:rPr sz="2400" spc="-170" dirty="0">
                <a:latin typeface="Arial"/>
                <a:cs typeface="Arial"/>
              </a:rPr>
              <a:t>=</a:t>
            </a:r>
            <a:r>
              <a:rPr sz="2400" spc="-250" dirty="0">
                <a:latin typeface="Arial"/>
                <a:cs typeface="Arial"/>
              </a:rPr>
              <a:t> </a:t>
            </a:r>
            <a:r>
              <a:rPr sz="2400" spc="-75" dirty="0">
                <a:latin typeface="Arial"/>
                <a:cs typeface="Arial"/>
              </a:rPr>
              <a:t>digitalRead(2);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//</a:t>
            </a:r>
            <a:r>
              <a:rPr sz="2400" spc="-210" dirty="0">
                <a:latin typeface="Arial"/>
                <a:cs typeface="Arial"/>
              </a:rPr>
              <a:t> </a:t>
            </a:r>
            <a:r>
              <a:rPr sz="2400" spc="-110" dirty="0">
                <a:latin typeface="Arial"/>
                <a:cs typeface="Arial"/>
              </a:rPr>
              <a:t>reads</a:t>
            </a:r>
            <a:r>
              <a:rPr sz="2400" spc="-29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the</a:t>
            </a:r>
            <a:r>
              <a:rPr sz="2400" spc="-145" dirty="0">
                <a:latin typeface="Arial"/>
                <a:cs typeface="Arial"/>
              </a:rPr>
              <a:t> </a:t>
            </a:r>
            <a:r>
              <a:rPr sz="2400" spc="-90" dirty="0">
                <a:latin typeface="Arial"/>
                <a:cs typeface="Arial"/>
              </a:rPr>
              <a:t>value</a:t>
            </a:r>
            <a:r>
              <a:rPr sz="2400" spc="-220" dirty="0">
                <a:latin typeface="Arial"/>
                <a:cs typeface="Arial"/>
              </a:rPr>
              <a:t> </a:t>
            </a:r>
            <a:r>
              <a:rPr sz="2400" spc="15" dirty="0">
                <a:latin typeface="Arial"/>
                <a:cs typeface="Arial"/>
              </a:rPr>
              <a:t>of</a:t>
            </a:r>
            <a:r>
              <a:rPr sz="2400" spc="-240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pin  </a:t>
            </a:r>
            <a:r>
              <a:rPr sz="2400" spc="-110" dirty="0">
                <a:latin typeface="Arial"/>
                <a:cs typeface="Arial"/>
              </a:rPr>
              <a:t>2 </a:t>
            </a:r>
            <a:r>
              <a:rPr sz="2400" spc="-40" dirty="0">
                <a:latin typeface="Arial"/>
                <a:cs typeface="Arial"/>
              </a:rPr>
              <a:t>in</a:t>
            </a:r>
            <a:r>
              <a:rPr sz="2400" spc="-27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buttonState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5913" y="228600"/>
            <a:ext cx="7024687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7835" y="477519"/>
            <a:ext cx="3676015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-70" dirty="0"/>
              <a:t>What </a:t>
            </a:r>
            <a:r>
              <a:rPr sz="3600" spc="-140" dirty="0"/>
              <a:t>are</a:t>
            </a:r>
            <a:r>
              <a:rPr sz="3600" spc="-625" dirty="0"/>
              <a:t> </a:t>
            </a:r>
            <a:r>
              <a:rPr sz="3600" spc="-140" dirty="0"/>
              <a:t>Libraries?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1062037" y="2369185"/>
            <a:ext cx="7261225" cy="2223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6385">
              <a:lnSpc>
                <a:spcPct val="100099"/>
              </a:lnSpc>
              <a:spcBef>
                <a:spcPts val="100"/>
              </a:spcBef>
              <a:buClr>
                <a:srgbClr val="1286C3"/>
              </a:buClr>
              <a:buSzPct val="143750"/>
              <a:buChar char="•"/>
              <a:tabLst>
                <a:tab pos="299085" algn="l"/>
              </a:tabLst>
            </a:pPr>
            <a:r>
              <a:rPr sz="2400" spc="-70" dirty="0">
                <a:latin typeface="Arial"/>
                <a:cs typeface="Arial"/>
              </a:rPr>
              <a:t>Libraries </a:t>
            </a:r>
            <a:r>
              <a:rPr sz="2400" spc="-90" dirty="0">
                <a:latin typeface="Arial"/>
                <a:cs typeface="Arial"/>
              </a:rPr>
              <a:t>are </a:t>
            </a:r>
            <a:r>
              <a:rPr sz="2400" spc="-160" dirty="0">
                <a:latin typeface="Arial"/>
                <a:cs typeface="Arial"/>
              </a:rPr>
              <a:t>a </a:t>
            </a:r>
            <a:r>
              <a:rPr sz="2400" spc="-50" dirty="0">
                <a:latin typeface="Arial"/>
                <a:cs typeface="Arial"/>
              </a:rPr>
              <a:t>collection </a:t>
            </a:r>
            <a:r>
              <a:rPr sz="2400" spc="20" dirty="0">
                <a:latin typeface="Arial"/>
                <a:cs typeface="Arial"/>
              </a:rPr>
              <a:t>of </a:t>
            </a:r>
            <a:r>
              <a:rPr sz="2400" spc="-105" dirty="0">
                <a:latin typeface="Arial"/>
                <a:cs typeface="Arial"/>
              </a:rPr>
              <a:t>code </a:t>
            </a:r>
            <a:r>
              <a:rPr sz="2400" spc="25" dirty="0">
                <a:latin typeface="Arial"/>
                <a:cs typeface="Arial"/>
              </a:rPr>
              <a:t>that </a:t>
            </a:r>
            <a:r>
              <a:rPr sz="2400" spc="-114" dirty="0">
                <a:latin typeface="Arial"/>
                <a:cs typeface="Arial"/>
              </a:rPr>
              <a:t>makes </a:t>
            </a:r>
            <a:r>
              <a:rPr sz="2400" spc="75" dirty="0">
                <a:latin typeface="Arial"/>
                <a:cs typeface="Arial"/>
              </a:rPr>
              <a:t>it </a:t>
            </a:r>
            <a:r>
              <a:rPr sz="2400" spc="-140" dirty="0">
                <a:latin typeface="Arial"/>
                <a:cs typeface="Arial"/>
              </a:rPr>
              <a:t>easy </a:t>
            </a:r>
            <a:r>
              <a:rPr sz="2400" spc="5" dirty="0">
                <a:latin typeface="Arial"/>
                <a:cs typeface="Arial"/>
              </a:rPr>
              <a:t>for  </a:t>
            </a:r>
            <a:r>
              <a:rPr sz="2400" spc="-80" dirty="0">
                <a:latin typeface="Arial"/>
                <a:cs typeface="Arial"/>
              </a:rPr>
              <a:t>you </a:t>
            </a:r>
            <a:r>
              <a:rPr sz="2400" spc="50" dirty="0">
                <a:latin typeface="Arial"/>
                <a:cs typeface="Arial"/>
              </a:rPr>
              <a:t>to </a:t>
            </a:r>
            <a:r>
              <a:rPr sz="2400" spc="-70" dirty="0">
                <a:latin typeface="Arial"/>
                <a:cs typeface="Arial"/>
              </a:rPr>
              <a:t>connect </a:t>
            </a:r>
            <a:r>
              <a:rPr sz="2400" spc="50" dirty="0">
                <a:latin typeface="Arial"/>
                <a:cs typeface="Arial"/>
              </a:rPr>
              <a:t>to </a:t>
            </a:r>
            <a:r>
              <a:rPr sz="2400" spc="-160" dirty="0">
                <a:latin typeface="Arial"/>
                <a:cs typeface="Arial"/>
              </a:rPr>
              <a:t>a </a:t>
            </a:r>
            <a:r>
              <a:rPr sz="2400" spc="-130" dirty="0">
                <a:latin typeface="Arial"/>
                <a:cs typeface="Arial"/>
              </a:rPr>
              <a:t>sensor, </a:t>
            </a:r>
            <a:r>
              <a:rPr sz="2400" spc="-90" dirty="0">
                <a:latin typeface="Arial"/>
                <a:cs typeface="Arial"/>
              </a:rPr>
              <a:t>display, </a:t>
            </a:r>
            <a:r>
              <a:rPr sz="2400" spc="-55" dirty="0">
                <a:latin typeface="Arial"/>
                <a:cs typeface="Arial"/>
              </a:rPr>
              <a:t>module, </a:t>
            </a:r>
            <a:r>
              <a:rPr sz="2400" spc="-45" dirty="0">
                <a:latin typeface="Arial"/>
                <a:cs typeface="Arial"/>
              </a:rPr>
              <a:t>etc. </a:t>
            </a:r>
            <a:r>
              <a:rPr sz="2400" spc="-110" dirty="0">
                <a:latin typeface="Arial"/>
                <a:cs typeface="Arial"/>
              </a:rPr>
              <a:t>For  </a:t>
            </a:r>
            <a:r>
              <a:rPr sz="2400" spc="-75" dirty="0">
                <a:latin typeface="Arial"/>
                <a:cs typeface="Arial"/>
              </a:rPr>
              <a:t>example,</a:t>
            </a:r>
            <a:r>
              <a:rPr sz="2400" spc="-250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the</a:t>
            </a:r>
            <a:r>
              <a:rPr sz="2400" spc="-2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built-in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65" dirty="0">
                <a:latin typeface="Arial"/>
                <a:cs typeface="Arial"/>
              </a:rPr>
              <a:t>LiquidCrystal</a:t>
            </a:r>
            <a:r>
              <a:rPr sz="2400" spc="-250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library</a:t>
            </a:r>
            <a:r>
              <a:rPr sz="2400" spc="-170" dirty="0">
                <a:latin typeface="Arial"/>
                <a:cs typeface="Arial"/>
              </a:rPr>
              <a:t> </a:t>
            </a:r>
            <a:r>
              <a:rPr sz="2400" spc="-114" dirty="0">
                <a:latin typeface="Arial"/>
                <a:cs typeface="Arial"/>
              </a:rPr>
              <a:t>makes</a:t>
            </a:r>
            <a:r>
              <a:rPr sz="2400" spc="-215" dirty="0">
                <a:latin typeface="Arial"/>
                <a:cs typeface="Arial"/>
              </a:rPr>
              <a:t> </a:t>
            </a:r>
            <a:r>
              <a:rPr sz="2400" spc="75" dirty="0">
                <a:latin typeface="Arial"/>
                <a:cs typeface="Arial"/>
              </a:rPr>
              <a:t>it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140" dirty="0">
                <a:latin typeface="Arial"/>
                <a:cs typeface="Arial"/>
              </a:rPr>
              <a:t>easy  </a:t>
            </a:r>
            <a:r>
              <a:rPr sz="2400" spc="50" dirty="0">
                <a:latin typeface="Arial"/>
                <a:cs typeface="Arial"/>
              </a:rPr>
              <a:t>to</a:t>
            </a:r>
            <a:r>
              <a:rPr sz="2400" spc="-22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talk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50" dirty="0">
                <a:latin typeface="Arial"/>
                <a:cs typeface="Arial"/>
              </a:rPr>
              <a:t>to</a:t>
            </a:r>
            <a:r>
              <a:rPr sz="2400" spc="-225" dirty="0">
                <a:latin typeface="Arial"/>
                <a:cs typeface="Arial"/>
              </a:rPr>
              <a:t> </a:t>
            </a:r>
            <a:r>
              <a:rPr sz="2400" spc="-70" dirty="0">
                <a:latin typeface="Arial"/>
                <a:cs typeface="Arial"/>
              </a:rPr>
              <a:t>character</a:t>
            </a:r>
            <a:r>
              <a:rPr sz="2400" spc="-270" dirty="0">
                <a:latin typeface="Arial"/>
                <a:cs typeface="Arial"/>
              </a:rPr>
              <a:t> </a:t>
            </a:r>
            <a:r>
              <a:rPr sz="2400" spc="-195" dirty="0">
                <a:latin typeface="Arial"/>
                <a:cs typeface="Arial"/>
              </a:rPr>
              <a:t>LCD</a:t>
            </a:r>
            <a:r>
              <a:rPr sz="2400" spc="-250" dirty="0">
                <a:latin typeface="Arial"/>
                <a:cs typeface="Arial"/>
              </a:rPr>
              <a:t> </a:t>
            </a:r>
            <a:r>
              <a:rPr sz="2400" spc="-100" dirty="0">
                <a:latin typeface="Arial"/>
                <a:cs typeface="Arial"/>
              </a:rPr>
              <a:t>displays.</a:t>
            </a:r>
            <a:r>
              <a:rPr sz="2400" spc="-250" dirty="0">
                <a:latin typeface="Arial"/>
                <a:cs typeface="Arial"/>
              </a:rPr>
              <a:t> </a:t>
            </a:r>
            <a:r>
              <a:rPr sz="2400" spc="-90" dirty="0">
                <a:latin typeface="Arial"/>
                <a:cs typeface="Arial"/>
              </a:rPr>
              <a:t>There</a:t>
            </a:r>
            <a:r>
              <a:rPr sz="2400" spc="-215" dirty="0">
                <a:latin typeface="Arial"/>
                <a:cs typeface="Arial"/>
              </a:rPr>
              <a:t> </a:t>
            </a:r>
            <a:r>
              <a:rPr sz="2400" spc="-90" dirty="0">
                <a:latin typeface="Arial"/>
                <a:cs typeface="Arial"/>
              </a:rPr>
              <a:t>are</a:t>
            </a:r>
            <a:r>
              <a:rPr sz="2400" spc="-215" dirty="0">
                <a:latin typeface="Arial"/>
                <a:cs typeface="Arial"/>
              </a:rPr>
              <a:t> </a:t>
            </a:r>
            <a:r>
              <a:rPr sz="2400" spc="-85" dirty="0">
                <a:latin typeface="Arial"/>
                <a:cs typeface="Arial"/>
              </a:rPr>
              <a:t>hundreds</a:t>
            </a:r>
            <a:r>
              <a:rPr sz="2400" spc="-285" dirty="0">
                <a:latin typeface="Arial"/>
                <a:cs typeface="Arial"/>
              </a:rPr>
              <a:t> </a:t>
            </a:r>
            <a:r>
              <a:rPr sz="2400" spc="15" dirty="0">
                <a:latin typeface="Arial"/>
                <a:cs typeface="Arial"/>
              </a:rPr>
              <a:t>of  </a:t>
            </a:r>
            <a:r>
              <a:rPr sz="2400" spc="-40" dirty="0">
                <a:latin typeface="Arial"/>
                <a:cs typeface="Arial"/>
              </a:rPr>
              <a:t>additional </a:t>
            </a:r>
            <a:r>
              <a:rPr sz="2400" spc="-65" dirty="0">
                <a:latin typeface="Arial"/>
                <a:cs typeface="Arial"/>
              </a:rPr>
              <a:t>libraries </a:t>
            </a:r>
            <a:r>
              <a:rPr sz="2400" spc="-85" dirty="0">
                <a:latin typeface="Arial"/>
                <a:cs typeface="Arial"/>
              </a:rPr>
              <a:t>available </a:t>
            </a:r>
            <a:r>
              <a:rPr sz="2400" spc="-65" dirty="0">
                <a:latin typeface="Arial"/>
                <a:cs typeface="Arial"/>
              </a:rPr>
              <a:t>on </a:t>
            </a:r>
            <a:r>
              <a:rPr sz="2400" spc="-15" dirty="0">
                <a:latin typeface="Arial"/>
                <a:cs typeface="Arial"/>
              </a:rPr>
              <a:t>the </a:t>
            </a:r>
            <a:r>
              <a:rPr sz="2400" spc="-20" dirty="0">
                <a:latin typeface="Arial"/>
                <a:cs typeface="Arial"/>
              </a:rPr>
              <a:t>Internet </a:t>
            </a:r>
            <a:r>
              <a:rPr sz="2400" spc="5" dirty="0">
                <a:latin typeface="Arial"/>
                <a:cs typeface="Arial"/>
              </a:rPr>
              <a:t>for  </a:t>
            </a:r>
            <a:r>
              <a:rPr sz="2400" spc="-60" dirty="0">
                <a:latin typeface="Arial"/>
                <a:cs typeface="Arial"/>
              </a:rPr>
              <a:t>download.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0674" y="228600"/>
            <a:ext cx="7019925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0674" y="228600"/>
            <a:ext cx="7019925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228600"/>
            <a:ext cx="70104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228600"/>
            <a:ext cx="6858000" cy="6248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9724" y="152400"/>
            <a:ext cx="7077075" cy="6019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3538" y="228600"/>
            <a:ext cx="6977062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152400"/>
            <a:ext cx="67818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63" y="152400"/>
            <a:ext cx="7043737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81163" y="228600"/>
            <a:ext cx="6853237" cy="6095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3154" y="225805"/>
            <a:ext cx="5313046" cy="764795"/>
          </a:xfrm>
        </p:spPr>
        <p:txBody>
          <a:bodyPr/>
          <a:lstStyle/>
          <a:p>
            <a:r>
              <a:rPr lang="en-US" b="1" dirty="0"/>
              <a:t>Embedded system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1524000"/>
            <a:ext cx="7696200" cy="1969770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3200" dirty="0">
                <a:latin typeface="+mj-lt"/>
              </a:rPr>
              <a:t>An embedded system is a combination of computer hardware and software, either fixed in capability or programmable</a:t>
            </a:r>
          </a:p>
          <a:p>
            <a:pPr>
              <a:buFont typeface="Arial" pitchFamily="34" charset="0"/>
              <a:buChar char="•"/>
            </a:pPr>
            <a:endParaRPr lang="en-US" sz="3200" dirty="0">
              <a:latin typeface="+mj-lt"/>
            </a:endParaRPr>
          </a:p>
        </p:txBody>
      </p:sp>
      <p:pic>
        <p:nvPicPr>
          <p:cNvPr id="4" name="Picture 2" descr="C:\Users\PRABU K\Desktop\Embedded-System-Hardwar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3124200"/>
            <a:ext cx="5410200" cy="34042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62113" y="152400"/>
            <a:ext cx="7024687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228600"/>
            <a:ext cx="687705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228600"/>
            <a:ext cx="70104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304800"/>
            <a:ext cx="7138987" cy="6172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28788" y="152400"/>
            <a:ext cx="6958012" cy="6324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152400"/>
            <a:ext cx="70866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1795</TotalTime>
  <Words>280</Words>
  <Application>Microsoft Office PowerPoint</Application>
  <PresentationFormat>On-screen Show (4:3)</PresentationFormat>
  <Paragraphs>42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Trebuchet MS</vt:lpstr>
      <vt:lpstr>Office Theme</vt:lpstr>
      <vt:lpstr>    EMBEDDED SYSTEM  (Arduino  microcontroller)</vt:lpstr>
      <vt:lpstr>PowerPoint Presentation</vt:lpstr>
      <vt:lpstr>PowerPoint Presentation</vt:lpstr>
      <vt:lpstr>Embedded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Arduino Family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Programming</vt:lpstr>
      <vt:lpstr>Bare minimum code</vt:lpstr>
      <vt:lpstr>PinMode</vt:lpstr>
      <vt:lpstr>Reading/writing digital values</vt:lpstr>
      <vt:lpstr>What are Libraries?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:  Introduction &amp; Programming</dc:title>
  <dc:creator>Anurag Dwivedi</dc:creator>
  <cp:lastModifiedBy>Indu -GUSEECE201727077</cp:lastModifiedBy>
  <cp:revision>20</cp:revision>
  <dcterms:created xsi:type="dcterms:W3CDTF">2020-01-09T17:42:59Z</dcterms:created>
  <dcterms:modified xsi:type="dcterms:W3CDTF">2021-05-01T07:16:19Z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2014-03-29T00:00:00Z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2020-01-09T00:00:00Z</vt:filetime>
  </property>
</Properties>
</file>